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9891E-551A-13AF-1DD3-A2ED21B18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956AF-C3BE-DAA0-09D8-1E3DA5D09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53CFB-77E0-E3EE-F75E-55BEAD90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516FD5-148D-1653-8C19-D8F75C21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E2B413-2888-599C-A46F-B988491B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C2FBB-A8BD-3F1B-0849-4A030BA7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F5BDB1-A5D4-34C2-F857-B307E2B3F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5CDCA-A7CE-78EF-AD29-669AE74B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0ACB6F-B438-7EDB-095E-84553D1B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78ECC4-E8DB-89D5-2D14-2B473302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1CF8E-C6F1-B3B4-60C7-73289A11A1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E33F11-BC0A-5E48-FD20-8CA7A9396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0936D7-90C1-A33F-A57D-6CCBDE8E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27E64-16A2-884D-B8BE-EE16C26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A4C799-CD6B-C4C0-0478-41D6AF40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7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334AA-65A3-D294-DA81-93B4C139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375FDC-FE43-897F-ED67-7B4A7DBA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578EF5-D2F0-A24F-7D36-6A8D652C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4E569E-2F60-7600-4184-37384F5E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819B57-8C14-5D4E-CD8E-0C0D5E24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1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6EB31-07EA-A36F-C5EA-B27C4BF4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964857-FAC5-4C68-C76A-E92A7BE4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92B60-6E31-13FB-24BC-AB2F2A96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F583F-98B1-6B9A-FAE9-90DAA912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E1498-E976-5E23-48C5-D947C765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4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52C9F-ECC4-9B0C-D51D-582D7F62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A7F5A-9A4D-7ABE-B76A-BDE2AC634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16A620-1C6E-3FE4-A7CC-760C88137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1348ED-A650-7618-AE58-BD21032B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69FE71-4105-92DF-4FA7-AF8A8D07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991A03-C23C-181A-09CE-23C46F85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93832-B65F-18CE-DE8C-F2B7D1A5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A7D4C9-C995-9B38-9367-B7DBDF97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00C38-F9F6-0B9E-8DBD-1146A1D72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ACD80A-FB74-C603-3B0B-FB6B10F2F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A46BEA-27A7-4141-85F3-81EBB2A44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37438D0-7CF1-3623-38B7-41A60D09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A63752-36D2-928B-9914-4EC04F1F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68DB60-3A64-D799-03AD-E5F1C293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8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5F612-1929-483A-D1F3-3545AC03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F8F06F-A35D-A578-098A-CC15A81D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0D459D-704D-75FD-EA13-A5F8DDA7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0BD465-0761-2CC9-57D1-89E3160B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427AE7-D517-AB9E-5418-892DBCC4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CD62FD8-40C1-7402-4D42-18CA6C55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3B3C64-C0DC-841A-0036-E8FE4AB4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2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34349-FB65-7331-A45D-56EE4DC57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E013D7-6040-2740-6EE7-23104ACA7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664F30-4861-4C88-A2AF-E3B90F37A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F72087-DEAE-1CC0-379E-6C370BE7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BD6128-D378-AC35-D438-EEA7CFE3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E657FA-B3C7-B1BC-446D-5FD716A9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3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249BE-08DC-0B57-99D7-602E2FD7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648A06-F145-15FB-201E-490D9D2F5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3F71CB-EF6E-B29B-E62D-389C7C507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AD99AE-64B1-A71A-AA86-2B64B419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618FBD-C7F3-704F-A98F-22B9DCCF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81A989-4FAC-24CE-8EE7-591F6C2B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7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D1400E-BD51-6873-9217-C83C4C0D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5B7DDD-71C5-150C-1633-322CE73C9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ED7275-5D71-3A7D-FE62-8C33BB037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E6E59A-0869-45CF-9545-38A5CE4DAFE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0DFDB-DB82-1797-860B-F1B93EC3B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30E40-82AC-66F1-E42B-EA3AE986D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E38CBD-725E-4273-A29C-546722C193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9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61888F-7166-CE3E-56C6-85F51B636282}"/>
              </a:ext>
            </a:extLst>
          </p:cNvPr>
          <p:cNvSpPr txBox="1"/>
          <p:nvPr/>
        </p:nvSpPr>
        <p:spPr>
          <a:xfrm>
            <a:off x="806245" y="304800"/>
            <a:ext cx="1052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Instituto de Formación Docente N°186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6B96FC-BC19-DF4A-D406-F48F20D73698}"/>
              </a:ext>
            </a:extLst>
          </p:cNvPr>
          <p:cNvSpPr txBox="1"/>
          <p:nvPr/>
        </p:nvSpPr>
        <p:spPr>
          <a:xfrm>
            <a:off x="8809703" y="865239"/>
            <a:ext cx="3008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20/04/2026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AD59989-BDE6-F6DC-FBF9-F5B065CEDD1F}"/>
              </a:ext>
            </a:extLst>
          </p:cNvPr>
          <p:cNvSpPr/>
          <p:nvPr/>
        </p:nvSpPr>
        <p:spPr>
          <a:xfrm>
            <a:off x="2848957" y="1674674"/>
            <a:ext cx="64940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Cultura Islámica </a:t>
            </a:r>
            <a:br>
              <a:rPr lang="es-ES" sz="5400" b="1" cap="none" spc="0" dirty="0">
                <a:ln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b="1" cap="none" spc="0" dirty="0">
                <a:ln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Historia del Islam</a:t>
            </a:r>
          </a:p>
        </p:txBody>
      </p:sp>
      <p:pic>
        <p:nvPicPr>
          <p:cNvPr id="6" name="Imagen 5" descr="Texto, Logotipo&#10;&#10;El contenido generado por IA puede ser incorrecto.">
            <a:extLst>
              <a:ext uri="{FF2B5EF4-FFF2-40B4-BE49-F238E27FC236}">
                <a16:creationId xmlns:a16="http://schemas.microsoft.com/office/drawing/2014/main" id="{290A43B4-1EA0-482F-7B8F-5EA17503D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4" y="3551903"/>
            <a:ext cx="4501946" cy="3001297"/>
          </a:xfrm>
          <a:prstGeom prst="rect">
            <a:avLst/>
          </a:prstGeom>
        </p:spPr>
      </p:pic>
      <p:pic>
        <p:nvPicPr>
          <p:cNvPr id="8" name="Imagen 7" descr="Edificio en frente de una casa&#10;&#10;El contenido generado por IA puede ser incorrecto.">
            <a:extLst>
              <a:ext uri="{FF2B5EF4-FFF2-40B4-BE49-F238E27FC236}">
                <a16:creationId xmlns:a16="http://schemas.microsoft.com/office/drawing/2014/main" id="{DA56E163-E043-177C-E8DD-7A107B78B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72" y="3551902"/>
            <a:ext cx="4514290" cy="30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65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16F098-00F8-C131-7287-D882A973389C}"/>
              </a:ext>
            </a:extLst>
          </p:cNvPr>
          <p:cNvSpPr txBox="1"/>
          <p:nvPr/>
        </p:nvSpPr>
        <p:spPr>
          <a:xfrm>
            <a:off x="550606" y="265471"/>
            <a:ext cx="10982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o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EG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مسيحيون عرب, ʿ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Arab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Masiḥiyyūn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son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aquellos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confesión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de lengua y/o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gran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encuentran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zona de Oriente Medio y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África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Norte,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particular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Egipto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Irak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Jordania,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Líbano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Siria y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Cisjordania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y la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Franja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Gaza).</a:t>
            </a:r>
            <a:b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emigrantes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las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constituyen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diáspora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Oriente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elevadas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concentraciones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población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América,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particularmente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Argentina,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Chile, Colombia, República Dominicana, Ecuador, México, Perú y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Estados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C70D24-F800-A45B-A18F-1DE4ACE2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84" y="3304992"/>
            <a:ext cx="5636431" cy="31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69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DFE284-4822-3DD5-8FEA-87B74213F9F6}"/>
              </a:ext>
            </a:extLst>
          </p:cNvPr>
          <p:cNvSpPr txBox="1"/>
          <p:nvPr/>
        </p:nvSpPr>
        <p:spPr>
          <a:xfrm>
            <a:off x="1376516" y="235974"/>
            <a:ext cx="9104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Bases de la Fe</a:t>
            </a:r>
            <a:endParaRPr lang="en-US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81E12F-09B8-5B1A-C6FE-AF415ED7CD20}"/>
              </a:ext>
            </a:extLst>
          </p:cNvPr>
          <p:cNvSpPr txBox="1"/>
          <p:nvPr/>
        </p:nvSpPr>
        <p:spPr>
          <a:xfrm>
            <a:off x="383458" y="1005415"/>
            <a:ext cx="11277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التوحيد  “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Attauhíd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 o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monoteísmo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العدل  “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3adl”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creencia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النبوة   “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nubúah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creencia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profetas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provenientes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Dios.”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الأمامة “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imámah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creencia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sucesores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profetas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المعاد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ma3ád”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retorno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 o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resurrección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0288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 edificio&#10;&#10;El contenido generado por IA puede ser incorrecto.">
            <a:extLst>
              <a:ext uri="{FF2B5EF4-FFF2-40B4-BE49-F238E27FC236}">
                <a16:creationId xmlns:a16="http://schemas.microsoft.com/office/drawing/2014/main" id="{B906D6F0-4112-2C9D-1EFA-7DD2334CC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47" y="4670324"/>
            <a:ext cx="4264963" cy="20598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62957A-AD83-C107-ED66-237FA5ECDB78}"/>
              </a:ext>
            </a:extLst>
          </p:cNvPr>
          <p:cNvSpPr txBox="1"/>
          <p:nvPr/>
        </p:nvSpPr>
        <p:spPr>
          <a:xfrm>
            <a:off x="1224116" y="206477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10 pilares de la Fe</a:t>
            </a:r>
            <a:endParaRPr lang="en-US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541700-B3B7-4A9D-E8D7-1002898A7E75}"/>
              </a:ext>
            </a:extLst>
          </p:cNvPr>
          <p:cNvSpPr txBox="1"/>
          <p:nvPr/>
        </p:nvSpPr>
        <p:spPr>
          <a:xfrm>
            <a:off x="88490" y="920621"/>
            <a:ext cx="117200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الصلاة 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Salat”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ritual.”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الزكاة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Zakat”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dáviva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voluntaria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ctr"/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الصوم 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Saum” 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ayuno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Ramadán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الحج 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Hayy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 la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peregrinación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 casa de Dios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Meca.”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الجهاد  “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Yihad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esfuerzo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/lucha.”</a:t>
            </a:r>
          </a:p>
        </p:txBody>
      </p:sp>
    </p:spTree>
    <p:extLst>
      <p:ext uri="{BB962C8B-B14F-4D97-AF65-F5344CB8AC3E}">
        <p14:creationId xmlns:p14="http://schemas.microsoft.com/office/powerpoint/2010/main" val="236452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5C4E59-4664-2059-3434-F6951FEA663D}"/>
              </a:ext>
            </a:extLst>
          </p:cNvPr>
          <p:cNvSpPr txBox="1"/>
          <p:nvPr/>
        </p:nvSpPr>
        <p:spPr>
          <a:xfrm>
            <a:off x="496529" y="235974"/>
            <a:ext cx="111989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Amr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Ma3rúf” u “Ordenar y promover el bien”.</a:t>
            </a:r>
          </a:p>
          <a:p>
            <a:pPr algn="ctr"/>
            <a:endParaRPr lang="es-AR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Náhi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3ánil 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Múnkar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o “Prohibir o inhibir el mal”.</a:t>
            </a:r>
          </a:p>
          <a:p>
            <a:pPr algn="ctr"/>
            <a:endParaRPr lang="es-AR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“Al 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ualá´u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o “Amistad con Dios y sus amigos”.</a:t>
            </a:r>
          </a:p>
          <a:p>
            <a:pPr algn="ctr"/>
            <a:endParaRPr lang="es-AR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“Al 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bará´u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o “Desentenderse de Satanás y los enemigos de Dios”.</a:t>
            </a:r>
          </a:p>
          <a:p>
            <a:pPr algn="ctr"/>
            <a:endParaRPr lang="es-AR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“Al Jums” o “Impuesto anual religioso del 20 % del excedente de las ganancias”.</a:t>
            </a:r>
          </a:p>
        </p:txBody>
      </p:sp>
    </p:spTree>
    <p:extLst>
      <p:ext uri="{BB962C8B-B14F-4D97-AF65-F5344CB8AC3E}">
        <p14:creationId xmlns:p14="http://schemas.microsoft.com/office/powerpoint/2010/main" val="1373939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CF1344-CB61-B07B-2B18-5C821DD2C038}"/>
              </a:ext>
            </a:extLst>
          </p:cNvPr>
          <p:cNvSpPr txBox="1"/>
          <p:nvPr/>
        </p:nvSpPr>
        <p:spPr>
          <a:xfrm>
            <a:off x="1410928" y="167148"/>
            <a:ext cx="93701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الجهاد</a:t>
            </a:r>
            <a:br>
              <a:rPr lang="ar-EG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Yihad</a:t>
            </a:r>
            <a:r>
              <a:rPr 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6A02C4-8409-4689-7BB1-123F3F25ADDA}"/>
              </a:ext>
            </a:extLst>
          </p:cNvPr>
          <p:cNvSpPr txBox="1"/>
          <p:nvPr/>
        </p:nvSpPr>
        <p:spPr>
          <a:xfrm>
            <a:off x="1" y="1838632"/>
            <a:ext cx="12191999" cy="204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término “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Yihád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en idioma árabe significa “esfuerzo/sacrificio”. En el argot religioso, se entiende como el esfuerzo que el creyente musulmán realiza, en dos direcciones.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C8C6B7-9166-3E49-FADE-17192EEB0FFA}"/>
              </a:ext>
            </a:extLst>
          </p:cNvPr>
          <p:cNvSpPr txBox="1"/>
          <p:nvPr/>
        </p:nvSpPr>
        <p:spPr>
          <a:xfrm>
            <a:off x="0" y="3786114"/>
            <a:ext cx="121919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su interior. Tratando de aniquilar el “Yo” y suplantarlo por el “Él”. Venciendo así, los deseos inmoderados del alma, tendientes a la consumación de pecados.</a:t>
            </a:r>
          </a:p>
          <a:p>
            <a:pPr marL="342900" indent="-3429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Hacia afuera. En defensa de la fe, la vida humana, la patria o nuestros bienes. Ésta acción, sólo puede ser ejercida en defensa y nunca como ataque. Pues dice el Corán: “Dios no ama a los agresores”.</a:t>
            </a:r>
          </a:p>
        </p:txBody>
      </p:sp>
    </p:spTree>
    <p:extLst>
      <p:ext uri="{BB962C8B-B14F-4D97-AF65-F5344CB8AC3E}">
        <p14:creationId xmlns:p14="http://schemas.microsoft.com/office/powerpoint/2010/main" val="121108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CF97A6-F544-9555-2B2C-648A0A59CF8B}"/>
              </a:ext>
            </a:extLst>
          </p:cNvPr>
          <p:cNvSpPr txBox="1"/>
          <p:nvPr/>
        </p:nvSpPr>
        <p:spPr>
          <a:xfrm>
            <a:off x="1219200" y="285135"/>
            <a:ext cx="9724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الصلاة</a:t>
            </a:r>
            <a:br>
              <a:rPr lang="ar-EG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As-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Salát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ritual)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DB4A8A-686E-8037-D8B6-D42CBEDFA8CE}"/>
              </a:ext>
            </a:extLst>
          </p:cNvPr>
          <p:cNvSpPr txBox="1"/>
          <p:nvPr/>
        </p:nvSpPr>
        <p:spPr>
          <a:xfrm>
            <a:off x="1219200" y="2054942"/>
            <a:ext cx="10019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oraciones diarias obligatorias son 5:</a:t>
            </a:r>
          </a:p>
          <a:p>
            <a:pPr marL="742950" indent="-742950">
              <a:buAutoNum type="arabicParenR"/>
            </a:pP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Antes del amanecer</a:t>
            </a:r>
          </a:p>
          <a:p>
            <a:pPr marL="742950" indent="-742950">
              <a:buAutoNum type="arabicParenR"/>
            </a:pP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Al mediodía</a:t>
            </a:r>
          </a:p>
          <a:p>
            <a:pPr marL="742950" indent="-742950">
              <a:buAutoNum type="arabicParenR"/>
            </a:pP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A la media tarde</a:t>
            </a:r>
          </a:p>
          <a:p>
            <a:pPr marL="742950" indent="-742950">
              <a:buAutoNum type="arabicParenR"/>
            </a:pP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Después del ocaso</a:t>
            </a:r>
          </a:p>
          <a:p>
            <a:pPr marL="742950" indent="-742950">
              <a:buAutoNum type="arabicParenR"/>
            </a:pP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A la noche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1D4E64-0A14-2515-B0EF-6B41CD16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90" y="2748670"/>
            <a:ext cx="4286864" cy="27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4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886F26-327B-BE01-FF46-A44612B46BF0}"/>
              </a:ext>
            </a:extLst>
          </p:cNvPr>
          <p:cNvSpPr txBox="1"/>
          <p:nvPr/>
        </p:nvSpPr>
        <p:spPr>
          <a:xfrm>
            <a:off x="1317523" y="235974"/>
            <a:ext cx="9851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الزكاة</a:t>
            </a:r>
            <a:br>
              <a:rPr lang="ar-EG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Az-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Zakát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dádiva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voluntaria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5A56EE-F255-9948-CA05-9BB254FBA8E4}"/>
              </a:ext>
            </a:extLst>
          </p:cNvPr>
          <p:cNvSpPr txBox="1"/>
          <p:nvPr/>
        </p:nvSpPr>
        <p:spPr>
          <a:xfrm>
            <a:off x="0" y="1887794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palabra “</a:t>
            </a:r>
            <a:r>
              <a:rPr lang="es-AR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zakát</a:t>
            </a: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”, castellanizada como “azaque”. En idioma árabe significa “purificación”. Y se entiende como dádiva o impuesto religioso en favor de los necesitados.</a:t>
            </a:r>
          </a:p>
          <a:p>
            <a:pPr algn="ctr"/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Ésta dádiva, debe hacerse con la intención de obedecer a Dios y obtener su complacencia. Dice el Corán: “No alcanzaréis la piedad, hasta que dar de lo que amáis”. Corán (3 : 92).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CB13C8-DF3B-22F6-79E9-B8D792DF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12" y="4565450"/>
            <a:ext cx="4608975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DBF53E-9065-D285-BDC8-C2B7F920B8BA}"/>
              </a:ext>
            </a:extLst>
          </p:cNvPr>
          <p:cNvSpPr txBox="1"/>
          <p:nvPr/>
        </p:nvSpPr>
        <p:spPr>
          <a:xfrm>
            <a:off x="658761" y="353961"/>
            <a:ext cx="10923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الصوم</a:t>
            </a:r>
            <a:br>
              <a:rPr lang="ar-EG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As-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Sáum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ayuno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Ramadán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6AF661-F015-6253-DBE6-A51358BE5C87}"/>
              </a:ext>
            </a:extLst>
          </p:cNvPr>
          <p:cNvSpPr txBox="1"/>
          <p:nvPr/>
        </p:nvSpPr>
        <p:spPr>
          <a:xfrm>
            <a:off x="368709" y="2178771"/>
            <a:ext cx="115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يَا أَيُّهَا الَّذِينَ آمَنُوا كُتِبَ عَلَيْكُمُ الصِّيَامُ كَمَا كُتِبَ عَلَى الَّذِينَ مِن قَبْلِكُمْ لَعَلَّكُمْ تَتَّقُونَ ﴿١٨٣﴾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F3DBAF-AEC4-535A-AFBC-94A5E09D060A}"/>
              </a:ext>
            </a:extLst>
          </p:cNvPr>
          <p:cNvSpPr txBox="1"/>
          <p:nvPr/>
        </p:nvSpPr>
        <p:spPr>
          <a:xfrm>
            <a:off x="-127819" y="3665712"/>
            <a:ext cx="12319819" cy="159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“¡Oh, los que creéis! Se os ha ordenado que ayunéis, de la misma manera que fue ordenado a quienes os precedieron. Para que así alcancéis la piedad de Dios.” (2 : 183).</a:t>
            </a:r>
          </a:p>
        </p:txBody>
      </p:sp>
    </p:spTree>
    <p:extLst>
      <p:ext uri="{BB962C8B-B14F-4D97-AF65-F5344CB8AC3E}">
        <p14:creationId xmlns:p14="http://schemas.microsoft.com/office/powerpoint/2010/main" val="125961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FC56705-DDAC-7C5A-6D47-24159D5EB5D8}"/>
              </a:ext>
            </a:extLst>
          </p:cNvPr>
          <p:cNvSpPr txBox="1"/>
          <p:nvPr/>
        </p:nvSpPr>
        <p:spPr>
          <a:xfrm>
            <a:off x="0" y="228310"/>
            <a:ext cx="12192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الحج</a:t>
            </a:r>
            <a:br>
              <a:rPr lang="ar-EG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Al-</a:t>
            </a:r>
            <a:r>
              <a:rPr lang="en-US" sz="37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Hayy</a:t>
            </a:r>
            <a:r>
              <a:rPr lang="en-US" sz="3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 </a:t>
            </a:r>
            <a:r>
              <a:rPr lang="en-US" sz="37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peregrinación</a:t>
            </a:r>
            <a:r>
              <a:rPr lang="en-US" sz="3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 Casa de Dios </a:t>
            </a:r>
            <a:r>
              <a:rPr lang="en-US" sz="37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Meca)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E7B21B-43AB-B555-E80A-C37B4C22850F}"/>
              </a:ext>
            </a:extLst>
          </p:cNvPr>
          <p:cNvSpPr txBox="1"/>
          <p:nvPr/>
        </p:nvSpPr>
        <p:spPr>
          <a:xfrm>
            <a:off x="-142568" y="1756512"/>
            <a:ext cx="124771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Peregrinar, aunque sea una vez en la vida a la Ká3bah. Templo construido por Adán. Y luego del diluvio, fue restaurado por el Patriarca Abraham y su hijo Ismael. Allí se encuentra el lugar en que Abraham se dispuso a efectuar el sacrificio de su primogénito, tal cual Dios le ordenaba.</a:t>
            </a:r>
          </a:p>
          <a:p>
            <a:pPr algn="ctr"/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ver Dios la sumisión de Abraham y de Ismael a su voluntad divina, conmuta el sacrificio de Ismael por el de un cordero provisto por Dios mismo.</a:t>
            </a:r>
          </a:p>
        </p:txBody>
      </p:sp>
      <p:pic>
        <p:nvPicPr>
          <p:cNvPr id="5" name="Imagen 4" descr="Una torre iluminada&#10;&#10;El contenido generado por IA puede ser incorrecto.">
            <a:extLst>
              <a:ext uri="{FF2B5EF4-FFF2-40B4-BE49-F238E27FC236}">
                <a16:creationId xmlns:a16="http://schemas.microsoft.com/office/drawing/2014/main" id="{1DB7178F-4A5B-5DDB-2FA1-D1D56949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63" y="4813525"/>
            <a:ext cx="2841522" cy="20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809A48E-65CA-B292-6571-D550B679C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67" y="899651"/>
            <a:ext cx="7944466" cy="59583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A60E5B-B707-56F3-EE98-774B0E4EBEE9}"/>
              </a:ext>
            </a:extLst>
          </p:cNvPr>
          <p:cNvSpPr txBox="1"/>
          <p:nvPr/>
        </p:nvSpPr>
        <p:spPr>
          <a:xfrm>
            <a:off x="373626" y="117987"/>
            <a:ext cx="11493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 embargo se nos presenta como…</a:t>
            </a:r>
          </a:p>
        </p:txBody>
      </p:sp>
    </p:spTree>
    <p:extLst>
      <p:ext uri="{BB962C8B-B14F-4D97-AF65-F5344CB8AC3E}">
        <p14:creationId xmlns:p14="http://schemas.microsoft.com/office/powerpoint/2010/main" val="187115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E9A0062-4C23-24AF-E61B-2D118C07B686}"/>
              </a:ext>
            </a:extLst>
          </p:cNvPr>
          <p:cNvSpPr txBox="1"/>
          <p:nvPr/>
        </p:nvSpPr>
        <p:spPr>
          <a:xfrm>
            <a:off x="1750142" y="245806"/>
            <a:ext cx="861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¿Qué es el Islam?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279D62-25C0-934D-218A-A62572D72EE7}"/>
              </a:ext>
            </a:extLst>
          </p:cNvPr>
          <p:cNvSpPr txBox="1"/>
          <p:nvPr/>
        </p:nvSpPr>
        <p:spPr>
          <a:xfrm>
            <a:off x="0" y="1140541"/>
            <a:ext cx="12192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nombre mismo de la religión se destaca del resto de las religiones, pues </a:t>
            </a:r>
            <a:r>
              <a:rPr lang="es-AR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significa un estado del ser. </a:t>
            </a:r>
            <a:r>
              <a:rPr lang="es-AR" sz="3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hace referencia a una persona en particular, como en el cristianismo o el budismo. Ni a una tribu, como la de Judá en el judaísmo, o el zoroastrismo. Tampoco a una Nación, como el hinduismo.</a:t>
            </a:r>
          </a:p>
        </p:txBody>
      </p:sp>
      <p:pic>
        <p:nvPicPr>
          <p:cNvPr id="15" name="Imagen 14" descr="Texto, Logotipo&#10;&#10;El contenido generado por IA puede ser incorrecto.">
            <a:extLst>
              <a:ext uri="{FF2B5EF4-FFF2-40B4-BE49-F238E27FC236}">
                <a16:creationId xmlns:a16="http://schemas.microsoft.com/office/drawing/2014/main" id="{C9B00278-92BB-F703-0C74-58D3E111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618142"/>
            <a:ext cx="5712542" cy="31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8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4EFFE3-0809-86B5-51F1-E1AFC08EE83F}"/>
              </a:ext>
            </a:extLst>
          </p:cNvPr>
          <p:cNvSpPr txBox="1"/>
          <p:nvPr/>
        </p:nvSpPr>
        <p:spPr>
          <a:xfrm>
            <a:off x="0" y="255639"/>
            <a:ext cx="1172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Responsables de terrorismo.</a:t>
            </a:r>
          </a:p>
        </p:txBody>
      </p:sp>
      <p:pic>
        <p:nvPicPr>
          <p:cNvPr id="6" name="Imagen 5" descr="Un hombre en una moto&#10;&#10;El contenido generado por IA puede ser incorrecto.">
            <a:extLst>
              <a:ext uri="{FF2B5EF4-FFF2-40B4-BE49-F238E27FC236}">
                <a16:creationId xmlns:a16="http://schemas.microsoft.com/office/drawing/2014/main" id="{84EB6F0D-1E5C-5D2A-39BC-16674C302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39" y="1388477"/>
            <a:ext cx="7659321" cy="49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4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801517-51EF-D8FB-0587-5ADD29AD3E49}"/>
              </a:ext>
            </a:extLst>
          </p:cNvPr>
          <p:cNvSpPr txBox="1"/>
          <p:nvPr/>
        </p:nvSpPr>
        <p:spPr>
          <a:xfrm>
            <a:off x="747252" y="275303"/>
            <a:ext cx="10628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Opresión</a:t>
            </a:r>
            <a:r>
              <a:rPr 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mujer</a:t>
            </a:r>
            <a:r>
              <a:rPr 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C1CCBD-0284-E787-7FF3-7FC14AEB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526" b="42246"/>
          <a:stretch/>
        </p:blipFill>
        <p:spPr>
          <a:xfrm>
            <a:off x="2653818" y="1739280"/>
            <a:ext cx="6884363" cy="33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66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35A1A2-AFAA-3D96-914B-27F87C49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364" y="380736"/>
            <a:ext cx="2859272" cy="304826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FC4CE9-8333-2B34-8044-EC7696C1D6B6}"/>
              </a:ext>
            </a:extLst>
          </p:cNvPr>
          <p:cNvSpPr txBox="1"/>
          <p:nvPr/>
        </p:nvSpPr>
        <p:spPr>
          <a:xfrm>
            <a:off x="73742" y="3679411"/>
            <a:ext cx="12044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en los manuales de historia se enseña…</a:t>
            </a:r>
          </a:p>
        </p:txBody>
      </p:sp>
    </p:spTree>
    <p:extLst>
      <p:ext uri="{BB962C8B-B14F-4D97-AF65-F5344CB8AC3E}">
        <p14:creationId xmlns:p14="http://schemas.microsoft.com/office/powerpoint/2010/main" val="1904280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E56B052-74DE-8F6D-85D8-235334E4A2A5}"/>
              </a:ext>
            </a:extLst>
          </p:cNvPr>
          <p:cNvSpPr txBox="1"/>
          <p:nvPr/>
        </p:nvSpPr>
        <p:spPr>
          <a:xfrm>
            <a:off x="0" y="383909"/>
            <a:ext cx="12192000" cy="162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Juan Antonio Bustinza, Gabriel Antonio Ribas Historia 1. La Antigüedad y la Edad Media, A-Z editora, Buenos Aires, 1995 (6ª edición).</a:t>
            </a:r>
          </a:p>
        </p:txBody>
      </p:sp>
      <p:pic>
        <p:nvPicPr>
          <p:cNvPr id="5" name="Imagen 4" descr="Una caja de cartón&#10;&#10;El contenido generado por IA puede ser incorrecto.">
            <a:extLst>
              <a:ext uri="{FF2B5EF4-FFF2-40B4-BE49-F238E27FC236}">
                <a16:creationId xmlns:a16="http://schemas.microsoft.com/office/drawing/2014/main" id="{28A7591D-75B5-B6DC-468C-968097A22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5598" r="14409"/>
          <a:stretch/>
        </p:blipFill>
        <p:spPr>
          <a:xfrm>
            <a:off x="4620929" y="2048628"/>
            <a:ext cx="2950141" cy="24808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40966C-985F-D685-9F16-ED1EF471BC1A}"/>
              </a:ext>
            </a:extLst>
          </p:cNvPr>
          <p:cNvSpPr txBox="1"/>
          <p:nvPr/>
        </p:nvSpPr>
        <p:spPr>
          <a:xfrm>
            <a:off x="-44245" y="4369905"/>
            <a:ext cx="122804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 de las formas preconizadas para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imponer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doctrina islámica fue la predicación de la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guerra santa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Esta guerra se llevaría a cabo contra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todos aquellos 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(infieles) que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resistiesen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 avance musulmán, y cada fiel que muriese en ella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sería recibido en el paraíso de Alá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(página 226).</a:t>
            </a:r>
          </a:p>
        </p:txBody>
      </p:sp>
    </p:spTree>
    <p:extLst>
      <p:ext uri="{BB962C8B-B14F-4D97-AF65-F5344CB8AC3E}">
        <p14:creationId xmlns:p14="http://schemas.microsoft.com/office/powerpoint/2010/main" val="75611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CC9965-4091-5FA5-2247-455BF59E2749}"/>
              </a:ext>
            </a:extLst>
          </p:cNvPr>
          <p:cNvSpPr txBox="1"/>
          <p:nvPr/>
        </p:nvSpPr>
        <p:spPr>
          <a:xfrm>
            <a:off x="-117987" y="216310"/>
            <a:ext cx="123099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Juan Antonio Bustinza, Patricia Bustinza, Roxana Franco: Ciencias Sociales 7. Historia, Geografía, Formación Ética y Ciudadana, A-Z editora S.A., Buenos Aires, 1998.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6C3971-3A1D-FF1A-C764-C34C4D10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497"/>
          <a:stretch/>
        </p:blipFill>
        <p:spPr>
          <a:xfrm>
            <a:off x="4312765" y="1785970"/>
            <a:ext cx="3566469" cy="194045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279CC3-D5C9-FF14-31F8-D5A9B245B44C}"/>
              </a:ext>
            </a:extLst>
          </p:cNvPr>
          <p:cNvSpPr txBox="1"/>
          <p:nvPr/>
        </p:nvSpPr>
        <p:spPr>
          <a:xfrm>
            <a:off x="-186813" y="3726426"/>
            <a:ext cx="12565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expansión de Islam: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Impulsados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por la guerra santa, conquistaron el imperio persa, penetraron en la India y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arrebataron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Siria, Palestina y Egipto al imperio bizantino... Si bien es cierto que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guerra santa los impulsaba a combatir con fanatismo religioso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los árabes encontraron en su camino contrincantes debilitados y enfrentados entre sí (página 228).</a:t>
            </a:r>
          </a:p>
        </p:txBody>
      </p:sp>
    </p:spTree>
    <p:extLst>
      <p:ext uri="{BB962C8B-B14F-4D97-AF65-F5344CB8AC3E}">
        <p14:creationId xmlns:p14="http://schemas.microsoft.com/office/powerpoint/2010/main" val="210936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EC196C-1CCD-2133-5566-9D2B947B5064}"/>
              </a:ext>
            </a:extLst>
          </p:cNvPr>
          <p:cNvSpPr txBox="1"/>
          <p:nvPr/>
        </p:nvSpPr>
        <p:spPr>
          <a:xfrm>
            <a:off x="0" y="117987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Silvia López de 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Riccardini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María 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Morichetti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Karuna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Ramacciotti, Patricia M. Acha y otros: Ciencias Sociales 7, Ediciones Santillana S.A., Buenos Aires, 2000.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5D6E80-9395-7C5F-3ED0-543EFF71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501" y="1687647"/>
            <a:ext cx="3032996" cy="32874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2D4C7A-4C98-E1A7-3C52-856F5B723C8D}"/>
              </a:ext>
            </a:extLst>
          </p:cNvPr>
          <p:cNvSpPr txBox="1"/>
          <p:nvPr/>
        </p:nvSpPr>
        <p:spPr>
          <a:xfrm>
            <a:off x="0" y="4975123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expansión del Islam se realizó a través de la llamada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“guerra santa contra los infieles”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jihad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), que suponía la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conquista armada 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territorios no musulmanes (página 285).</a:t>
            </a:r>
          </a:p>
        </p:txBody>
      </p:sp>
    </p:spTree>
    <p:extLst>
      <p:ext uri="{BB962C8B-B14F-4D97-AF65-F5344CB8AC3E}">
        <p14:creationId xmlns:p14="http://schemas.microsoft.com/office/powerpoint/2010/main" val="384896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A86D70-A26B-101D-3747-96319A7BB142}"/>
              </a:ext>
            </a:extLst>
          </p:cNvPr>
          <p:cNvSpPr txBox="1"/>
          <p:nvPr/>
        </p:nvSpPr>
        <p:spPr>
          <a:xfrm>
            <a:off x="-221226" y="285135"/>
            <a:ext cx="12634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Pero el Corán nos enseña que…</a:t>
            </a:r>
          </a:p>
        </p:txBody>
      </p:sp>
      <p:pic>
        <p:nvPicPr>
          <p:cNvPr id="5" name="Imagen 4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39595E12-5BED-694B-CD21-587B2435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2" y="1359556"/>
            <a:ext cx="6941574" cy="50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5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8A302A-6650-5B98-2273-3A1000DDF13E}"/>
              </a:ext>
            </a:extLst>
          </p:cNvPr>
          <p:cNvSpPr txBox="1"/>
          <p:nvPr/>
        </p:nvSpPr>
        <p:spPr>
          <a:xfrm>
            <a:off x="-157316" y="176981"/>
            <a:ext cx="1250663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لا </a:t>
            </a:r>
            <a:r>
              <a:rPr lang="ar-SA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إِكْرَ‌اهَ فِي الدِّينِ ۖ قَد تَّبَيَّنَ الرُّ‌شْدُ مِنَ الْغَيِّ ۚ فَمَن يَكْفُرْ‌ بِالطَّاغُوتِ وَيُؤْمِن بِاللَّـهِ فَقَدِ اسْتَمْسَكَ بِالْعُرْ‌وَةِ الْوُثْقَىٰ لَا انفِصَامَ لَهَا ۗ وَاللَّـهُ سَمِيعٌ عَلِيمٌ ﴿٢٥٦﴾</a:t>
            </a:r>
            <a:r>
              <a:rPr lang="es-ES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algn="ctr"/>
            <a:endParaRPr lang="es-ES" sz="3200" b="1" dirty="0">
              <a:solidFill>
                <a:schemeClr val="bg2"/>
              </a:solidFill>
            </a:endParaRPr>
          </a:p>
          <a:p>
            <a:pPr algn="ctr"/>
            <a:r>
              <a:rPr lang="es-ES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«</a:t>
            </a:r>
            <a:r>
              <a:rPr lang="es-ES" sz="3200" b="1" i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No hay imposición en la religión</a:t>
            </a:r>
            <a:r>
              <a:rPr lang="es-ES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» (o «</a:t>
            </a:r>
            <a:r>
              <a:rPr lang="es-ES" sz="3200" b="1" i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No hay coacción en cuestiones religiosas</a:t>
            </a:r>
            <a:r>
              <a:rPr lang="es-ES" sz="3200" b="1" dirty="0">
                <a:solidFill>
                  <a:schemeClr val="bg2"/>
                </a:solidFill>
                <a:latin typeface="Verdana" pitchFamily="34" charset="0"/>
                <a:ea typeface="Verdana" pitchFamily="34" charset="0"/>
              </a:rPr>
              <a:t>») (2:256). </a:t>
            </a:r>
          </a:p>
          <a:p>
            <a:endParaRPr lang="en-US" b="1" dirty="0"/>
          </a:p>
        </p:txBody>
      </p:sp>
      <p:pic>
        <p:nvPicPr>
          <p:cNvPr id="5" name="Imagen 4" descr="Una banca de piedra&#10;&#10;El contenido generado por IA puede ser incorrecto.">
            <a:extLst>
              <a:ext uri="{FF2B5EF4-FFF2-40B4-BE49-F238E27FC236}">
                <a16:creationId xmlns:a16="http://schemas.microsoft.com/office/drawing/2014/main" id="{7FC3FB1D-5FE1-72F5-F90C-C6E23A5208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75" b="10340"/>
          <a:stretch/>
        </p:blipFill>
        <p:spPr>
          <a:xfrm>
            <a:off x="2959035" y="2753032"/>
            <a:ext cx="6273929" cy="32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7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339100-1DE0-1801-7AD9-F9D7853CEDD5}"/>
              </a:ext>
            </a:extLst>
          </p:cNvPr>
          <p:cNvSpPr txBox="1"/>
          <p:nvPr/>
        </p:nvSpPr>
        <p:spPr>
          <a:xfrm>
            <a:off x="152400" y="1166842"/>
            <a:ext cx="11887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ادْعُ إِلَىٰ سَبِيلِ رَ‌بِّكَ بِالْحِكْمَةِ وَالْمَوْعِظَةِ الْحَسَنَةِ ۖ وَجَادِلْهُم بِالَّتِي هِيَ أَحْسَنُ ۚ إِنَّ رَ‌بَّكَ هُوَ أَعْلَمُ بِمَن ضَلَّ عَن سَبِيلِهِ ۖ وَهُوَ أَعْلَمُ بِالْمُهْتَدِينَ ﴿١٢٥﴾</a:t>
            </a: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وَإِنْ عَاقَبْتُمْ فَعَاقِبُوا بِمِثْلِ مَا عُوقِبْتُم بِهِ ۖ وَلَئِن صَبَرْ‌تُمْ لَهُوَ خَيْرٌ‌ لِّلصَّابِرِ‌ينَ ﴿١٢٦﴾</a:t>
            </a:r>
          </a:p>
          <a:p>
            <a:pPr algn="ctr"/>
            <a:endParaRPr lang="ar-EG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Convoca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Señor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exhortación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discute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manera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castigáis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“que sea”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misma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fuisteis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castigado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lo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no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podréis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Dios» (16:125/16:126).</a:t>
            </a:r>
          </a:p>
        </p:txBody>
      </p:sp>
    </p:spTree>
    <p:extLst>
      <p:ext uri="{BB962C8B-B14F-4D97-AF65-F5344CB8AC3E}">
        <p14:creationId xmlns:p14="http://schemas.microsoft.com/office/powerpoint/2010/main" val="176385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9EBFA10-FD9A-0AD4-7EF7-7B3267541383}"/>
              </a:ext>
            </a:extLst>
          </p:cNvPr>
          <p:cNvSpPr txBox="1"/>
          <p:nvPr/>
        </p:nvSpPr>
        <p:spPr>
          <a:xfrm>
            <a:off x="0" y="373624"/>
            <a:ext cx="121920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EG" dirty="0"/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وَإِن جَنَحُوا لِلسَّلْمِ فَاجْنَحْ لَهَا وَتَوَكَّلْ عَلَى اللَّـهِ ۚ إِنَّهُ هُوَ السَّمِيعُ الْعَلِيمُ ﴿٦١﴾</a:t>
            </a:r>
          </a:p>
          <a:p>
            <a:pPr algn="ctr"/>
            <a:endParaRPr lang="ar-EG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contrario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[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tiranos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opresores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se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inclinan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inclínate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tú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también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Y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confía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Dios,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Oyentísimo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Sapientísimo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(8:61). </a:t>
            </a:r>
          </a:p>
        </p:txBody>
      </p:sp>
      <p:pic>
        <p:nvPicPr>
          <p:cNvPr id="7" name="Imagen 6" descr="Humo saliendo de un edificio&#10;&#10;El contenido generado por IA puede ser incorrecto.">
            <a:extLst>
              <a:ext uri="{FF2B5EF4-FFF2-40B4-BE49-F238E27FC236}">
                <a16:creationId xmlns:a16="http://schemas.microsoft.com/office/drawing/2014/main" id="{3DD9EED1-2CC4-6E41-E672-20519BCA7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38" y="3136342"/>
            <a:ext cx="6493924" cy="36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6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EF2A9C0-150E-1FE5-D026-C5B934FCD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98" y="4409189"/>
            <a:ext cx="3584759" cy="20118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BD55B7-8D65-0E25-2BD5-5BEC0CF18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43" y="3647447"/>
            <a:ext cx="2499577" cy="28470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3F235F-8C44-93C7-BEDA-FF871BF85A15}"/>
              </a:ext>
            </a:extLst>
          </p:cNvPr>
          <p:cNvSpPr txBox="1"/>
          <p:nvPr/>
        </p:nvSpPr>
        <p:spPr>
          <a:xfrm>
            <a:off x="0" y="1366897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Según el Corán es el modo de vida y la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práctica de adoración 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llevaron a cabo y enseñaron todos los profetas, desde Adán, el primero de todos ellos hasta Muhammad (</a:t>
            </a:r>
            <a:r>
              <a:rPr lang="es-AR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s.a.w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.), el último de los profetas enviados por Dios a la humanidad.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639DA8-D4BA-72E9-FC58-9E4AAD707A13}"/>
              </a:ext>
            </a:extLst>
          </p:cNvPr>
          <p:cNvSpPr txBox="1"/>
          <p:nvPr/>
        </p:nvSpPr>
        <p:spPr>
          <a:xfrm>
            <a:off x="2939120" y="4567773"/>
            <a:ext cx="5228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Según el Islam, existieron </a:t>
            </a:r>
            <a:r>
              <a:rPr 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124.000</a:t>
            </a:r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profetas, siendo Muhammad el último </a:t>
            </a:r>
          </a:p>
          <a:p>
            <a:pPr algn="ctr"/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ellos.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DC3625-9D8A-F78C-80B7-7D1623715BBC}"/>
              </a:ext>
            </a:extLst>
          </p:cNvPr>
          <p:cNvSpPr txBox="1"/>
          <p:nvPr/>
        </p:nvSpPr>
        <p:spPr>
          <a:xfrm>
            <a:off x="3008671" y="5712542"/>
            <a:ext cx="51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significado de (</a:t>
            </a:r>
            <a:r>
              <a:rPr lang="es-AR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s.a.w</a:t>
            </a:r>
            <a:r>
              <a:rPr lang="es-A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 es </a:t>
            </a:r>
            <a:r>
              <a:rPr 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“Que la paz y la bendición de Dios sea sobre él”.</a:t>
            </a:r>
          </a:p>
        </p:txBody>
      </p:sp>
    </p:spTree>
    <p:extLst>
      <p:ext uri="{BB962C8B-B14F-4D97-AF65-F5344CB8AC3E}">
        <p14:creationId xmlns:p14="http://schemas.microsoft.com/office/powerpoint/2010/main" val="3947537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5E027B-5ECD-372C-72E2-874EABF07930}"/>
              </a:ext>
            </a:extLst>
          </p:cNvPr>
          <p:cNvSpPr txBox="1"/>
          <p:nvPr/>
        </p:nvSpPr>
        <p:spPr>
          <a:xfrm>
            <a:off x="68826" y="639096"/>
            <a:ext cx="12054348" cy="155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RELACIÓN CON NUESTROS HERMANOS CRISTIANOS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95D6A2-8F02-5E5C-384F-53764CE0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33" y="2373171"/>
            <a:ext cx="4541914" cy="3212870"/>
          </a:xfrm>
          <a:prstGeom prst="rect">
            <a:avLst/>
          </a:prstGeom>
        </p:spPr>
      </p:pic>
      <p:pic>
        <p:nvPicPr>
          <p:cNvPr id="6" name="Imagen 5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B8C5C33-58FB-71BC-45AC-9173475A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56" y="2327607"/>
            <a:ext cx="4778180" cy="32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14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14109F-F5D1-697D-A769-8EF1E505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199" y="679649"/>
            <a:ext cx="7331601" cy="54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95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98A304-39AB-B4F6-CB42-700A583A06FE}"/>
              </a:ext>
            </a:extLst>
          </p:cNvPr>
          <p:cNvSpPr txBox="1"/>
          <p:nvPr/>
        </p:nvSpPr>
        <p:spPr>
          <a:xfrm>
            <a:off x="0" y="382012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Encontrarás que los más afectuosos con los creyentes son los que dicen: «Ciertamente, somos cristianos.» Eso es porque algunos de ellos son sacerdotes y monjes, y porque no son arrogantes.</a:t>
            </a:r>
          </a:p>
          <a:p>
            <a:pPr algn="ctr"/>
            <a:endParaRPr lang="es-AR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Corán Cap.5 versículo 32.</a:t>
            </a:r>
          </a:p>
        </p:txBody>
      </p:sp>
      <p:pic>
        <p:nvPicPr>
          <p:cNvPr id="6" name="Imagen 5" descr="Imagen que contiene edificio, torre, ladrillo, café&#10;&#10;El contenido generado por IA puede ser incorrecto.">
            <a:extLst>
              <a:ext uri="{FF2B5EF4-FFF2-40B4-BE49-F238E27FC236}">
                <a16:creationId xmlns:a16="http://schemas.microsoft.com/office/drawing/2014/main" id="{AE6D0D86-75A9-2039-0D32-6BE0CB9B7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2" y="3429000"/>
            <a:ext cx="25050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1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353064-79A4-5442-8697-A66833689198}"/>
              </a:ext>
            </a:extLst>
          </p:cNvPr>
          <p:cNvSpPr txBox="1"/>
          <p:nvPr/>
        </p:nvSpPr>
        <p:spPr>
          <a:xfrm>
            <a:off x="103239" y="344129"/>
            <a:ext cx="119855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Allah también nos ordena la plena convivencia pacífica, armoniosa y sustentada en la fe, con nuestros hermanos judíos, que practican la verdadera doctrina de Moisés y Aarón.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23DD9C-DF8E-120D-56CD-C281B9DB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30" y="2406232"/>
            <a:ext cx="5200339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EFC4F89-117D-9840-F3D3-0C34CCB37EB8}"/>
              </a:ext>
            </a:extLst>
          </p:cNvPr>
          <p:cNvSpPr txBox="1"/>
          <p:nvPr/>
        </p:nvSpPr>
        <p:spPr>
          <a:xfrm>
            <a:off x="870155" y="275303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 Días de guerra Israel y EEUU contra Irán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Un dibujo de una bandera&#10;&#10;El contenido generado por IA puede ser incorrecto.">
            <a:extLst>
              <a:ext uri="{FF2B5EF4-FFF2-40B4-BE49-F238E27FC236}">
                <a16:creationId xmlns:a16="http://schemas.microsoft.com/office/drawing/2014/main" id="{A8A5250D-DDAB-AF81-AE2B-EE5B6EC1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20" y="921634"/>
            <a:ext cx="6593758" cy="3555458"/>
          </a:xfrm>
          <a:prstGeom prst="rect">
            <a:avLst/>
          </a:prstGeom>
        </p:spPr>
      </p:pic>
      <p:pic>
        <p:nvPicPr>
          <p:cNvPr id="6" name="Imagen 5" descr="Bandera de color azul&#10;&#10;El contenido generado por IA puede ser incorrecto.">
            <a:extLst>
              <a:ext uri="{FF2B5EF4-FFF2-40B4-BE49-F238E27FC236}">
                <a16:creationId xmlns:a16="http://schemas.microsoft.com/office/drawing/2014/main" id="{27C23030-A8BC-1209-6547-2C9EE94D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9"/>
          <a:stretch/>
        </p:blipFill>
        <p:spPr>
          <a:xfrm>
            <a:off x="4161832" y="4599432"/>
            <a:ext cx="3868336" cy="19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97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7308AC-CA12-8B92-D4FB-6A484424F694}"/>
              </a:ext>
            </a:extLst>
          </p:cNvPr>
          <p:cNvSpPr txBox="1"/>
          <p:nvPr/>
        </p:nvSpPr>
        <p:spPr>
          <a:xfrm>
            <a:off x="958645" y="353960"/>
            <a:ext cx="102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Pretextos del eje Epstein para atacar Irán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730AC4-8E63-C1C3-31FC-A299A50CCE84}"/>
              </a:ext>
            </a:extLst>
          </p:cNvPr>
          <p:cNvSpPr txBox="1"/>
          <p:nvPr/>
        </p:nvSpPr>
        <p:spPr>
          <a:xfrm>
            <a:off x="0" y="1000291"/>
            <a:ext cx="12103510" cy="496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Lograr cambio de gobierno en Irán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Terminar con el liderazgo de la República Islámica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Facilitar a Israel la continuidad en su intento de ocupar el territorio de los países que ellos denominan “el Gran Israel”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Apropiarse del petróleo y los minerales de la República Islámica 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Administrar el Estrecho de Ormuz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Imponer el concepto de “invencibilidad” de los ejércitos de Israel y EEUU</a:t>
            </a:r>
          </a:p>
          <a:p>
            <a:pPr marL="457200" indent="-457200" algn="ctr">
              <a:buAutoNum type="arabicParenR"/>
            </a:pPr>
            <a:r>
              <a:rPr lang="es-AR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Afianzar la imagen positiva de Israel en Occidente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AutoNum type="arabicParenR"/>
            </a:pP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Deteriorar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influencia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AutoNum type="arabicParenR"/>
            </a:pP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Posicionar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EEUU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primer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30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9904CDB-8FCE-B9EF-076A-011DE1F2A14C}"/>
              </a:ext>
            </a:extLst>
          </p:cNvPr>
          <p:cNvSpPr txBox="1"/>
          <p:nvPr/>
        </p:nvSpPr>
        <p:spPr>
          <a:xfrm>
            <a:off x="766916" y="206477"/>
            <a:ext cx="10628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obtenidos</a:t>
            </a:r>
            <a:endParaRPr lang="en-US" sz="4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4DF825-19FA-7B3F-3CBE-E619CF3907C5}"/>
              </a:ext>
            </a:extLst>
          </p:cNvPr>
          <p:cNvSpPr txBox="1"/>
          <p:nvPr/>
        </p:nvSpPr>
        <p:spPr>
          <a:xfrm>
            <a:off x="0" y="1037474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s-A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pueblo de la República Islámica unido y mancomunado salió a las calles a expresar su apoyo al gobierno</a:t>
            </a:r>
          </a:p>
          <a:p>
            <a:pPr marL="342900" indent="-342900" algn="ctr">
              <a:buAutoNum type="arabicParenR"/>
            </a:pPr>
            <a:r>
              <a:rPr lang="es-A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Martirizaron al líder de la Revolución y esto terminó fortaleciendo el liderazgo actual</a:t>
            </a:r>
          </a:p>
          <a:p>
            <a:pPr marL="342900" indent="-342900" algn="ctr">
              <a:buAutoNum type="arabicParenR"/>
            </a:pPr>
            <a:r>
              <a:rPr lang="es-A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Gracias a Irán y a las condiciones que puso para lograr la tregua Israel se vio obligada a cesar sus ataques contra Líbano y la República Islámica</a:t>
            </a:r>
          </a:p>
          <a:p>
            <a:pPr marL="342900" indent="-342900" algn="ctr">
              <a:buAutoNum type="arabicParenR"/>
            </a:pPr>
            <a:r>
              <a:rPr lang="es-A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solo no pudieron piratear el petróleo iraní sino que ahora deben pagar más caro el barril</a:t>
            </a:r>
          </a:p>
          <a:p>
            <a:pPr marL="342900" indent="-342900" algn="ctr">
              <a:buAutoNum type="arabicParenR"/>
            </a:pPr>
            <a:r>
              <a:rPr lang="es-A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Irán como gran vencedor se quedó con la administración total del Estrecho de Ormuz obligando a las embarcaciones a pagar peaje en yuanes</a:t>
            </a:r>
          </a:p>
          <a:p>
            <a:pPr marL="342900" indent="-342900">
              <a:buAutoNum type="arabicParenR"/>
            </a:pP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48148BB0-0FF4-F703-40BA-C59D5173A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6197"/>
          <a:stretch/>
        </p:blipFill>
        <p:spPr>
          <a:xfrm>
            <a:off x="4306485" y="4812889"/>
            <a:ext cx="3549531" cy="18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A481972-6177-D8AE-DF82-95C7401FB28C}"/>
              </a:ext>
            </a:extLst>
          </p:cNvPr>
          <p:cNvSpPr txBox="1"/>
          <p:nvPr/>
        </p:nvSpPr>
        <p:spPr>
          <a:xfrm>
            <a:off x="0" y="157316"/>
            <a:ext cx="12192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6) Irán logró herir de muerte a dos portaaviones emblemáticos de EEUU e impuso su superioridad misilística derribando aviones F-35 y F-15; y dañando severamente las bases militares de los países que lo rodean.</a:t>
            </a:r>
            <a:b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Además ocasionó gravísimos daños a la infraestructura de desarrollo nuclear y militar en Israel</a:t>
            </a:r>
          </a:p>
          <a:p>
            <a:pPr algn="ctr"/>
            <a: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7) Lejos de afianzar su imagen, Israel mostró su verdadero rostro genocida</a:t>
            </a:r>
          </a:p>
          <a:p>
            <a:pPr algn="ctr"/>
            <a: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8) La economía china y rusa crecieron exponencialmente durante el conflicto</a:t>
            </a:r>
          </a:p>
          <a:p>
            <a:pPr algn="ctr"/>
            <a:r>
              <a:rPr lang="es-AR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9) La economía de EEUU quedó mucho peor que al inicio de la guerra</a:t>
            </a:r>
          </a:p>
          <a:p>
            <a:pPr algn="ctr"/>
            <a:endParaRPr lang="es-AR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hombre, viendo, vistiendo, teléfono&#10;&#10;El contenido generado por IA puede ser incorrecto.">
            <a:extLst>
              <a:ext uri="{FF2B5EF4-FFF2-40B4-BE49-F238E27FC236}">
                <a16:creationId xmlns:a16="http://schemas.microsoft.com/office/drawing/2014/main" id="{FBB8D164-7962-4543-E3FD-03654E05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10575" b="12226"/>
          <a:stretch/>
        </p:blipFill>
        <p:spPr>
          <a:xfrm>
            <a:off x="3633019" y="3798004"/>
            <a:ext cx="4925961" cy="29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41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92F8A71-26DF-287A-A7F0-D762CD6B38EC}"/>
              </a:ext>
            </a:extLst>
          </p:cNvPr>
          <p:cNvSpPr txBox="1"/>
          <p:nvPr/>
        </p:nvSpPr>
        <p:spPr>
          <a:xfrm>
            <a:off x="1312606" y="0"/>
            <a:ext cx="9566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Corolario</a:t>
            </a:r>
            <a:endParaRPr lang="en-US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6BA5A6-1221-E070-3211-030DD927DAF7}"/>
              </a:ext>
            </a:extLst>
          </p:cNvPr>
          <p:cNvSpPr txBox="1"/>
          <p:nvPr/>
        </p:nvSpPr>
        <p:spPr>
          <a:xfrm>
            <a:off x="0" y="844672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arenR"/>
            </a:pPr>
            <a:r>
              <a:rPr lang="es-AR" sz="2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 República Islámica es hoy reconocida como una poderosa potencia, el desarrollo de enriquecimiento de uranio se mantiene, Ormuz le pertenece y el pueblo sostiene a su gobierno</a:t>
            </a:r>
          </a:p>
          <a:p>
            <a:pPr marL="342900" indent="-342900" algn="ctr">
              <a:buAutoNum type="alphaUcParenR"/>
            </a:pPr>
            <a:r>
              <a:rPr lang="es-AR" sz="2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Hezbollah demostró una capacidad de resistencia y poder de ataque inaudito hasta hoy, adentrándose incluso en territorio palestino ocupado</a:t>
            </a:r>
          </a:p>
          <a:p>
            <a:pPr marL="342900" indent="-342900" algn="ctr">
              <a:buAutoNum type="alphaUcParenR"/>
            </a:pPr>
            <a:r>
              <a:rPr lang="es-AR" sz="2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 genocidio en Gaza quedó más patente que nunca y gobiernos de muchos países de Occidente, como por ejemplo España, Colombia y tantos otros, están exigiendo hoy el fin del genocidio y el régimen sionista en la Palestina ocupada </a:t>
            </a:r>
            <a:endParaRPr lang="en-US" sz="27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Imagen que contiene hombre, agua, sostener, traje&#10;&#10;El contenido generado por IA puede ser incorrecto.">
            <a:extLst>
              <a:ext uri="{FF2B5EF4-FFF2-40B4-BE49-F238E27FC236}">
                <a16:creationId xmlns:a16="http://schemas.microsoft.com/office/drawing/2014/main" id="{9A27239B-6723-7CD6-C709-19788536E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"/>
          <a:stretch/>
        </p:blipFill>
        <p:spPr>
          <a:xfrm>
            <a:off x="9334500" y="5077419"/>
            <a:ext cx="2857500" cy="1594772"/>
          </a:xfrm>
          <a:prstGeom prst="rect">
            <a:avLst/>
          </a:prstGeom>
        </p:spPr>
      </p:pic>
      <p:pic>
        <p:nvPicPr>
          <p:cNvPr id="11" name="Imagen 10" descr="Un hombre con las manos en la cara&#10;&#10;El contenido generado por IA puede ser incorrecto.">
            <a:extLst>
              <a:ext uri="{FF2B5EF4-FFF2-40B4-BE49-F238E27FC236}">
                <a16:creationId xmlns:a16="http://schemas.microsoft.com/office/drawing/2014/main" id="{3949057E-540A-5BE4-04AB-26A4B0F74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4705"/>
            <a:ext cx="2857500" cy="1600200"/>
          </a:xfrm>
          <a:prstGeom prst="rect">
            <a:avLst/>
          </a:prstGeom>
        </p:spPr>
      </p:pic>
      <p:pic>
        <p:nvPicPr>
          <p:cNvPr id="13" name="Imagen 12" descr="Un grupo de personas haciendo gestos con la mano en la cabeza&#10;&#10;El contenido generado por IA puede ser incorrecto.">
            <a:extLst>
              <a:ext uri="{FF2B5EF4-FFF2-40B4-BE49-F238E27FC236}">
                <a16:creationId xmlns:a16="http://schemas.microsoft.com/office/drawing/2014/main" id="{5EDF1079-FC66-3546-28CF-3437C0B22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4"/>
          <a:stretch/>
        </p:blipFill>
        <p:spPr>
          <a:xfrm>
            <a:off x="2984706" y="5091989"/>
            <a:ext cx="2700417" cy="1600200"/>
          </a:xfrm>
          <a:prstGeom prst="rect">
            <a:avLst/>
          </a:prstGeom>
        </p:spPr>
      </p:pic>
      <p:pic>
        <p:nvPicPr>
          <p:cNvPr id="15" name="Imagen 14" descr="Multitud de personas&#10;&#10;El contenido generado por IA puede ser incorrecto.">
            <a:extLst>
              <a:ext uri="{FF2B5EF4-FFF2-40B4-BE49-F238E27FC236}">
                <a16:creationId xmlns:a16="http://schemas.microsoft.com/office/drawing/2014/main" id="{43F0F04A-F6A0-EAFB-8289-3233F8C85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/>
        </p:blipFill>
        <p:spPr>
          <a:xfrm>
            <a:off x="5950137" y="5071990"/>
            <a:ext cx="3149225" cy="160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96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E4DDB4-3615-B8CC-55DA-366CB36BFAD1}"/>
              </a:ext>
            </a:extLst>
          </p:cNvPr>
          <p:cNvSpPr txBox="1"/>
          <p:nvPr/>
        </p:nvSpPr>
        <p:spPr>
          <a:xfrm>
            <a:off x="698090" y="25360"/>
            <a:ext cx="109531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شكرا جزيلا!</a:t>
            </a:r>
          </a:p>
          <a:p>
            <a:pPr algn="ctr"/>
            <a:endParaRPr lang="es-AR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ctr"/>
            <a:endParaRPr lang="es-AR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AR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AR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ar-EG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8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hombre con barba y sombrero&#10;&#10;El contenido generado por IA puede ser incorrecto.">
            <a:extLst>
              <a:ext uri="{FF2B5EF4-FFF2-40B4-BE49-F238E27FC236}">
                <a16:creationId xmlns:a16="http://schemas.microsoft.com/office/drawing/2014/main" id="{A0176684-24B5-3770-4392-D734E406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97" b="7974"/>
          <a:stretch/>
        </p:blipFill>
        <p:spPr>
          <a:xfrm>
            <a:off x="2035276" y="1292463"/>
            <a:ext cx="8121445" cy="42730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BE5DFA-94A7-1234-C06F-B5258118BAB1}"/>
              </a:ext>
            </a:extLst>
          </p:cNvPr>
          <p:cNvSpPr txBox="1"/>
          <p:nvPr/>
        </p:nvSpPr>
        <p:spPr>
          <a:xfrm>
            <a:off x="707923" y="235974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</a:t>
            </a: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musulmán</a:t>
            </a: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مسلم)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)? = </a:t>
            </a:r>
            <a:r>
              <a:rPr lang="en-US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muslim</a:t>
            </a:r>
            <a:endParaRPr 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6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3A3A41-06A1-6226-3225-D20CDA786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192" y="3866025"/>
            <a:ext cx="4301615" cy="28658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6A7CCB-7515-6894-5ADD-76040B3A2549}"/>
              </a:ext>
            </a:extLst>
          </p:cNvPr>
          <p:cNvSpPr txBox="1"/>
          <p:nvPr/>
        </p:nvSpPr>
        <p:spPr>
          <a:xfrm>
            <a:off x="0" y="334296"/>
            <a:ext cx="12113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 persona que por voluntad propia y sin mediar ningún tipo de coacción sobre él, decide a través de su intelecto o de su corazón someterse a la adoración exclusiva de Alá tal y como lo hizo el Profeta Muhammad (</a:t>
            </a:r>
            <a:r>
              <a:rPr lang="es-AR" sz="36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s.a.w</a:t>
            </a:r>
            <a:r>
              <a:rPr lang="es-A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324675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imagen de una iglesia&#10;&#10;El contenido generado por IA puede ser incorrecto.">
            <a:extLst>
              <a:ext uri="{FF2B5EF4-FFF2-40B4-BE49-F238E27FC236}">
                <a16:creationId xmlns:a16="http://schemas.microsoft.com/office/drawing/2014/main" id="{50D10A6B-6E76-CA0A-4FD3-B55BBDF7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74" y="1263194"/>
            <a:ext cx="7052851" cy="53725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13B0B0-0607-CCA7-6779-001AACDFEE2E}"/>
              </a:ext>
            </a:extLst>
          </p:cNvPr>
          <p:cNvSpPr txBox="1"/>
          <p:nvPr/>
        </p:nvSpPr>
        <p:spPr>
          <a:xfrm>
            <a:off x="344129" y="222209"/>
            <a:ext cx="11847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5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</a:t>
            </a:r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5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Alá</a:t>
            </a:r>
            <a:r>
              <a:rPr lang="en-US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809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038BD2-8F6E-95E0-0A05-D1A7F2CD6EE3}"/>
              </a:ext>
            </a:extLst>
          </p:cNvPr>
          <p:cNvSpPr txBox="1"/>
          <p:nvPr/>
        </p:nvSpPr>
        <p:spPr>
          <a:xfrm>
            <a:off x="0" y="226141"/>
            <a:ext cx="12192000" cy="307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Alá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es la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hispanización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palabra 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Al-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lāh</a:t>
            </a:r>
            <a:r>
              <a:rPr lang="ar-EG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الله) </a:t>
            </a:r>
            <a:r>
              <a:rPr lang="es-AR"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árabe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‘La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Divinidad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es’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Éste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vocablo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Alá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’, 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palabra ‘Dios’ no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reconoce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género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cuál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musulmanes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preferimos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utilizarla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referimos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‘la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divinidad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 Pues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Islam pone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acento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adoración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un Dios uno y 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único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7290F2-04C8-2386-383B-605AC8A98D3E}"/>
              </a:ext>
            </a:extLst>
          </p:cNvPr>
          <p:cNvSpPr txBox="1"/>
          <p:nvPr/>
        </p:nvSpPr>
        <p:spPr>
          <a:xfrm>
            <a:off x="0" y="3156154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igual que los musulmanes árabes y judíos árabes, los árabes cristianos se refieren a Dios como Alá, ya que esta es la palabra árabe para "Dios". El uso del término en árabe Alá, en las iglesias cristianas es anterior al Islam por varios siglos.</a:t>
            </a:r>
          </a:p>
        </p:txBody>
      </p:sp>
      <p:pic>
        <p:nvPicPr>
          <p:cNvPr id="5" name="Imagen 4" descr="Arcoíris en el campo&#10;&#10;El contenido generado por IA puede ser incorrecto.">
            <a:extLst>
              <a:ext uri="{FF2B5EF4-FFF2-40B4-BE49-F238E27FC236}">
                <a16:creationId xmlns:a16="http://schemas.microsoft.com/office/drawing/2014/main" id="{76D2193F-4FBA-620A-3662-A73558BC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97" b="9600"/>
          <a:stretch/>
        </p:blipFill>
        <p:spPr>
          <a:xfrm>
            <a:off x="8288597" y="5104784"/>
            <a:ext cx="3392126" cy="17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3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 con la cara pintada de blanco&#10;&#10;El contenido generado por IA puede ser incorrecto.">
            <a:extLst>
              <a:ext uri="{FF2B5EF4-FFF2-40B4-BE49-F238E27FC236}">
                <a16:creationId xmlns:a16="http://schemas.microsoft.com/office/drawing/2014/main" id="{14217A21-F0B5-1090-7EC0-21B3C6011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72847"/>
            <a:ext cx="7772400" cy="49149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AA1930-3A85-B7B8-6F77-1A56C12800F1}"/>
              </a:ext>
            </a:extLst>
          </p:cNvPr>
          <p:cNvSpPr txBox="1"/>
          <p:nvPr/>
        </p:nvSpPr>
        <p:spPr>
          <a:xfrm>
            <a:off x="786580" y="570253"/>
            <a:ext cx="1061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¿Sólo los árabes son musulmanes?</a:t>
            </a:r>
          </a:p>
        </p:txBody>
      </p:sp>
      <p:pic>
        <p:nvPicPr>
          <p:cNvPr id="6" name="2 Imagen" descr="Arabia-01.gif">
            <a:extLst>
              <a:ext uri="{FF2B5EF4-FFF2-40B4-BE49-F238E27FC236}">
                <a16:creationId xmlns:a16="http://schemas.microsoft.com/office/drawing/2014/main" id="{8706C3D7-BC88-3F73-C3E7-AB7A0115DC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9771" y="1372847"/>
            <a:ext cx="928662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N-dedo-negación-gif.gif">
            <a:extLst>
              <a:ext uri="{FF2B5EF4-FFF2-40B4-BE49-F238E27FC236}">
                <a16:creationId xmlns:a16="http://schemas.microsoft.com/office/drawing/2014/main" id="{07482BB8-379C-7F16-293A-D934341477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5433" y="455341"/>
            <a:ext cx="1209675" cy="16097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26F23C-D82D-7FA2-16A6-06A4935E8AEE}"/>
              </a:ext>
            </a:extLst>
          </p:cNvPr>
          <p:cNvSpPr txBox="1"/>
          <p:nvPr/>
        </p:nvSpPr>
        <p:spPr>
          <a:xfrm>
            <a:off x="4213122" y="752373"/>
            <a:ext cx="376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No.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F6BAAF-29A8-B99D-B1F1-B233E9C4B8AB}"/>
              </a:ext>
            </a:extLst>
          </p:cNvPr>
          <p:cNvSpPr txBox="1"/>
          <p:nvPr/>
        </p:nvSpPr>
        <p:spPr>
          <a:xfrm>
            <a:off x="0" y="2065065"/>
            <a:ext cx="12005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árabes conforman solo el </a:t>
            </a:r>
            <a:r>
              <a:rPr lang="es-A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  <a:r>
              <a:rPr lang="es-A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Islam. De hecho el país con más musulmanes en el mundo NO ES ÁRABE.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37CF2-1268-27D3-23B1-F5AD0BEA9DCC}"/>
              </a:ext>
            </a:extLst>
          </p:cNvPr>
          <p:cNvSpPr txBox="1"/>
          <p:nvPr/>
        </p:nvSpPr>
        <p:spPr>
          <a:xfrm>
            <a:off x="614515" y="3060537"/>
            <a:ext cx="1096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Indonesia        240M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India                 200M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Pakistán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240M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Bangladesh     151M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Turquía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85M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Irán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92M de </a:t>
            </a:r>
            <a:r>
              <a:rPr lang="en-US" sz="4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musulmanes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2157</Words>
  <Application>Microsoft Office PowerPoint</Application>
  <PresentationFormat>Panorámica</PresentationFormat>
  <Paragraphs>133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Sheik Mohsen Ali</dc:creator>
  <cp:lastModifiedBy>Sheik Mohsen Ali</cp:lastModifiedBy>
  <cp:revision>71</cp:revision>
  <dcterms:created xsi:type="dcterms:W3CDTF">2026-04-18T00:16:56Z</dcterms:created>
  <dcterms:modified xsi:type="dcterms:W3CDTF">2026-04-18T02:52:16Z</dcterms:modified>
</cp:coreProperties>
</file>